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9" r:id="rId2"/>
    <p:sldId id="280" r:id="rId3"/>
    <p:sldId id="281" r:id="rId4"/>
    <p:sldId id="282" r:id="rId5"/>
    <p:sldId id="283" r:id="rId6"/>
    <p:sldId id="684" r:id="rId7"/>
    <p:sldId id="28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54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054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599019-E7F8-488E-ACAB-53A4998E3615}" type="datetimeFigureOut">
              <a:rPr lang="en-US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68C961-C06E-4F6A-A4FE-E657C6D0B09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736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aman 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4128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aman Disclin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4128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7544" y="6309320"/>
            <a:ext cx="360040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16417" y="6309320"/>
            <a:ext cx="360040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aman B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34979" y="6408739"/>
            <a:ext cx="1800225" cy="33337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18446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4213" y="333375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7485" y="476251"/>
            <a:ext cx="1007269" cy="1008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610" y="549275"/>
            <a:ext cx="1295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BAB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2051720" y="47667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AMAN KANAN 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7544" y="6309320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2699793" y="6409010"/>
            <a:ext cx="3312368" cy="332358"/>
            <a:chOff x="2699792" y="6021288"/>
            <a:chExt cx="3312368" cy="260350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6" name="Rounded Rectangle 5"/>
            <p:cNvSpPr/>
            <p:nvPr/>
          </p:nvSpPr>
          <p:spPr>
            <a:xfrm>
              <a:off x="2699792" y="6021288"/>
              <a:ext cx="1511300" cy="26035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ym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27835" y="6021288"/>
              <a:ext cx="1584325" cy="26035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ym typeface="Arial" panose="020B060402020202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8388425" y="6309320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AMAN KIRI DO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7544" y="6309320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99793" y="6409010"/>
            <a:ext cx="3312368" cy="332358"/>
            <a:chOff x="2699792" y="6021288"/>
            <a:chExt cx="3312368" cy="260350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6" name="Rounded Rectangle 5"/>
            <p:cNvSpPr/>
            <p:nvPr/>
          </p:nvSpPr>
          <p:spPr>
            <a:xfrm>
              <a:off x="2699792" y="6021288"/>
              <a:ext cx="1511300" cy="26035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ym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27835" y="6021288"/>
              <a:ext cx="1584325" cy="26035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AMAN KANAN 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2699793" y="6409010"/>
            <a:ext cx="3312368" cy="332358"/>
            <a:chOff x="2699792" y="6021288"/>
            <a:chExt cx="3312368" cy="260350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6" name="Rounded Rectangle 5"/>
            <p:cNvSpPr/>
            <p:nvPr/>
          </p:nvSpPr>
          <p:spPr>
            <a:xfrm>
              <a:off x="2699792" y="6021288"/>
              <a:ext cx="1511300" cy="26035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ym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27835" y="6021288"/>
              <a:ext cx="1584325" cy="26035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ym typeface="Arial" panose="020B060402020202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8388425" y="6309320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AMAN KANAN 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ym typeface="Arial" panose="020B0604020202020204" pitchFamily="34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2699793" y="6409010"/>
            <a:ext cx="3312368" cy="332358"/>
            <a:chOff x="2699792" y="6021288"/>
            <a:chExt cx="3312368" cy="260350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6" name="Rounded Rectangle 5"/>
            <p:cNvSpPr/>
            <p:nvPr/>
          </p:nvSpPr>
          <p:spPr>
            <a:xfrm>
              <a:off x="2699792" y="6021288"/>
              <a:ext cx="1511300" cy="26035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ym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27835" y="6021288"/>
              <a:ext cx="1584325" cy="26035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4.jpeg"/><Relationship Id="rId4" Type="http://schemas.openxmlformats.org/officeDocument/2006/relationships/slide" Target="slide3.xml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altLang="en-US" b="1" dirty="0">
                <a:cs typeface="Arial" panose="020B0604020202020204" pitchFamily="34" charset="0"/>
              </a:rPr>
              <a:t>M</a:t>
            </a:r>
            <a:r>
              <a:rPr lang="en-US" altLang="en-ID" b="1" dirty="0">
                <a:cs typeface="Arial" panose="020B0604020202020204" pitchFamily="34" charset="0"/>
              </a:rPr>
              <a:t>ETABOLISME</a:t>
            </a:r>
            <a:r>
              <a:rPr lang="en-ID" altLang="en-US" b="1" dirty="0">
                <a:cs typeface="Arial" panose="020B0604020202020204" pitchFamily="34" charset="0"/>
              </a:rPr>
              <a:t> S</a:t>
            </a:r>
            <a:r>
              <a:rPr lang="en-US" altLang="en-ID" b="1" dirty="0">
                <a:cs typeface="Arial" panose="020B0604020202020204" pitchFamily="34" charset="0"/>
              </a:rPr>
              <a:t>EL</a:t>
            </a:r>
            <a:r>
              <a:rPr lang="en-ID" altLang="en-US" b="1" dirty="0">
                <a:cs typeface="Arial" panose="020B0604020202020204" pitchFamily="34" charset="0"/>
              </a:rPr>
              <a:t> </a:t>
            </a:r>
            <a:endParaRPr lang="en-ID" altLang="en-US" dirty="0"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 bwMode="auto">
          <a:xfrm>
            <a:off x="899592" y="476672"/>
            <a:ext cx="864096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II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779912" y="6465143"/>
            <a:ext cx="155321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2" action="ppaction://hlinksldjump"/>
              </a:rPr>
              <a:t>Kembali ke daftar isi</a:t>
            </a:r>
            <a:endParaRPr lang="en-US" sz="1200" dirty="0">
              <a:solidFill>
                <a:srgbClr val="92D05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23024" t="15126" r="23764" b="6471"/>
          <a:stretch>
            <a:fillRect/>
          </a:stretch>
        </p:blipFill>
        <p:spPr>
          <a:xfrm>
            <a:off x="3997960" y="2265680"/>
            <a:ext cx="4960620" cy="4109720"/>
          </a:xfrm>
          <a:prstGeom prst="rect">
            <a:avLst/>
          </a:prstGeom>
        </p:spPr>
      </p:pic>
      <p:sp>
        <p:nvSpPr>
          <p:cNvPr id="3" name="Flowchart: Alternate Process 2">
            <a:hlinkClick r:id="rId4" action="ppaction://hlinksldjump"/>
          </p:cNvPr>
          <p:cNvSpPr/>
          <p:nvPr/>
        </p:nvSpPr>
        <p:spPr>
          <a:xfrm>
            <a:off x="24765" y="2376170"/>
            <a:ext cx="3879850" cy="593090"/>
          </a:xfrm>
          <a:prstGeom prst="flowChartAlternateProcess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A. Enzim</a:t>
            </a:r>
          </a:p>
        </p:txBody>
      </p:sp>
      <p:sp>
        <p:nvSpPr>
          <p:cNvPr id="5" name="Flowchart: Alternate Process 4">
            <a:hlinkClick r:id="" action="ppaction://noaction"/>
          </p:cNvPr>
          <p:cNvSpPr/>
          <p:nvPr/>
        </p:nvSpPr>
        <p:spPr>
          <a:xfrm>
            <a:off x="24765" y="3107690"/>
            <a:ext cx="3879850" cy="593090"/>
          </a:xfrm>
          <a:prstGeom prst="flowChartAlternateProcess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B. Katabolisme</a:t>
            </a:r>
          </a:p>
        </p:txBody>
      </p:sp>
      <p:sp>
        <p:nvSpPr>
          <p:cNvPr id="6" name="Flowchart: Alternate Process 5">
            <a:hlinkClick r:id="" action="ppaction://noaction"/>
          </p:cNvPr>
          <p:cNvSpPr/>
          <p:nvPr/>
        </p:nvSpPr>
        <p:spPr>
          <a:xfrm>
            <a:off x="24765" y="3859530"/>
            <a:ext cx="3879850" cy="593090"/>
          </a:xfrm>
          <a:prstGeom prst="flowChartAlternateProcess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C. Anabolisme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467544" y="765175"/>
            <a:ext cx="82296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3600" b="1" dirty="0"/>
              <a:t>A</a:t>
            </a:r>
            <a:r>
              <a:rPr lang="en-ID" altLang="id-ID" sz="3600" b="1" dirty="0"/>
              <a:t>. Enzim 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467544" y="2239963"/>
            <a:ext cx="4032250" cy="34909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algn="just">
              <a:spcBef>
                <a:spcPct val="0"/>
              </a:spcBef>
              <a:buFontTx/>
              <a:buAutoNum type="arabicPeriod"/>
              <a:defRPr/>
            </a:pPr>
            <a:r>
              <a:rPr lang="en-ID" altLang="en-US" sz="2800" b="1" dirty="0"/>
              <a:t> </a:t>
            </a:r>
            <a:r>
              <a:rPr lang="en-ID" altLang="en-US" sz="2400" b="1" dirty="0">
                <a:hlinkClick r:id="rId2" action="ppaction://hlinksldjump"/>
              </a:rPr>
              <a:t>Komponen Enzim</a:t>
            </a:r>
            <a:endParaRPr lang="en-ID" altLang="en-US" sz="2400" b="1" dirty="0"/>
          </a:p>
          <a:p>
            <a:pPr marL="342900" algn="just">
              <a:spcBef>
                <a:spcPct val="0"/>
              </a:spcBef>
              <a:buFontTx/>
              <a:buAutoNum type="arabicPeriod"/>
              <a:defRPr/>
            </a:pPr>
            <a:r>
              <a:rPr lang="en-ID" altLang="en-US" sz="2800" b="1" dirty="0"/>
              <a:t> </a:t>
            </a:r>
            <a:r>
              <a:rPr lang="en-ID" altLang="en-US" sz="2400" b="1" dirty="0">
                <a:hlinkClick r:id="rId3" action="ppaction://hlinksldjump"/>
              </a:rPr>
              <a:t>Sifat-Sifat Enzim</a:t>
            </a:r>
            <a:endParaRPr lang="en-ID" altLang="en-US" sz="2400" b="1" dirty="0"/>
          </a:p>
          <a:p>
            <a:pPr marL="342900" algn="just">
              <a:spcBef>
                <a:spcPct val="0"/>
              </a:spcBef>
              <a:buFontTx/>
              <a:buAutoNum type="arabicPeriod"/>
              <a:defRPr/>
            </a:pPr>
            <a:r>
              <a:rPr lang="en-ID" altLang="en-US" sz="2800" b="1" dirty="0"/>
              <a:t> </a:t>
            </a:r>
            <a:r>
              <a:rPr lang="en-ID" altLang="en-US" sz="2400" b="1" dirty="0">
                <a:hlinkClick r:id="rId4" action="ppaction://hlinksldjump"/>
              </a:rPr>
              <a:t>Mekanisme Kerja Enzim</a:t>
            </a:r>
            <a:endParaRPr lang="en-ID" altLang="en-US" sz="2400" b="1" dirty="0"/>
          </a:p>
          <a:p>
            <a:pPr marL="342900" algn="l">
              <a:spcBef>
                <a:spcPct val="0"/>
              </a:spcBef>
              <a:buFontTx/>
              <a:buAutoNum type="arabicPeriod"/>
              <a:defRPr/>
            </a:pPr>
            <a:r>
              <a:rPr lang="en-ID" altLang="en-US" sz="2800" b="1" dirty="0"/>
              <a:t> </a:t>
            </a:r>
            <a:r>
              <a:rPr lang="en-ID" altLang="en-US" sz="2400" b="1" dirty="0">
                <a:hlinkClick r:id="rId5" action="ppaction://hlinksldjump"/>
              </a:rPr>
              <a:t>Faktor-Faktor yang Memengaruhi Kerja Enzim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2699792" y="6453336"/>
            <a:ext cx="1584176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2" action="ppaction://hlinksldjump"/>
              </a:rPr>
              <a:t>Kembali ke daftar isi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427855" y="6453505"/>
            <a:ext cx="176149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6" action="ppaction://hlinksldjump"/>
              </a:rPr>
              <a:t>Kembali ke awal bab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460432" y="6381750"/>
            <a:ext cx="211138" cy="2159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Content Placeholder 1" descr="Enzyme 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055" y="2821940"/>
            <a:ext cx="4032250" cy="23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114300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en-US" altLang="en-ID" sz="3200" b="1" dirty="0"/>
              <a:t>1. </a:t>
            </a:r>
            <a:r>
              <a:rPr lang="en-ID" sz="3200" b="1" dirty="0"/>
              <a:t>Komponen Enzim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72052" y="1342470"/>
            <a:ext cx="7199312" cy="647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ID" dirty="0"/>
              <a:t>Berdasarkan komponen penyusunnya, enzim dibedakan menjadi enzim sederhana dan enzim kompleks</a:t>
            </a:r>
            <a:r>
              <a:rPr lang="en-US" altLang="en-ID" dirty="0"/>
              <a:t>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2699792" y="6453336"/>
            <a:ext cx="1584176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3" action="ppaction://hlinksldjump"/>
              </a:rPr>
              <a:t>Kembali ke daftar isi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427855" y="6453505"/>
            <a:ext cx="1842135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4" action="ppaction://hlinksldjump"/>
              </a:rPr>
              <a:t>Kembali ke awal bab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539750" y="6381750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460432" y="6381750"/>
            <a:ext cx="211138" cy="2159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244340" y="2647315"/>
            <a:ext cx="2496185" cy="228092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6827520" y="2647315"/>
            <a:ext cx="2186305" cy="2280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rcRect t="12534" r="65984" b="28757"/>
          <a:stretch>
            <a:fillRect/>
          </a:stretch>
        </p:blipFill>
        <p:spPr>
          <a:xfrm>
            <a:off x="755650" y="2675255"/>
            <a:ext cx="2609850" cy="225298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55650" y="4928235"/>
            <a:ext cx="2592070" cy="3600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Enzim Sederhana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9705" y="4928235"/>
            <a:ext cx="2592070" cy="3600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Enzim Kompleks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465455"/>
            <a:ext cx="91440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en-ID" sz="3200" b="1" dirty="0"/>
              <a:t>2. </a:t>
            </a:r>
            <a:r>
              <a:rPr lang="en-ID" sz="3200" b="1" dirty="0"/>
              <a:t>Sifat</a:t>
            </a:r>
            <a:r>
              <a:rPr lang="en-US" altLang="en-ID" sz="3200" b="1" dirty="0"/>
              <a:t>-sifat</a:t>
            </a:r>
            <a:r>
              <a:rPr lang="en-ID" sz="3200" b="1" dirty="0"/>
              <a:t> Enzim</a:t>
            </a:r>
            <a:endParaRPr lang="en-US" sz="3200" b="1" dirty="0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699792" y="6453336"/>
            <a:ext cx="1584176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2" action="ppaction://hlinksldjump"/>
              </a:rPr>
              <a:t>Kembali ke daftar isi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427855" y="6453505"/>
            <a:ext cx="173863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3" action="ppaction://hlinksldjump"/>
              </a:rPr>
              <a:t>Kembali ke awal bab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539750" y="6381750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460432" y="6381750"/>
            <a:ext cx="211138" cy="2159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9705" y="1508125"/>
            <a:ext cx="8281035" cy="6477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ID" sz="2400" dirty="0">
                <a:sym typeface="+mn-ea"/>
              </a:rPr>
              <a:t>Dipengaruhi oleh suhu dan </a:t>
            </a:r>
            <a:r>
              <a:rPr lang="en-US" altLang="en-ID" sz="2400" dirty="0">
                <a:sym typeface="+mn-ea"/>
              </a:rPr>
              <a:t>pH.</a:t>
            </a:r>
            <a:endParaRPr lang="en-US" sz="2400"/>
          </a:p>
        </p:txBody>
      </p:sp>
      <p:sp>
        <p:nvSpPr>
          <p:cNvPr id="4" name="Rounded Rectangle 3"/>
          <p:cNvSpPr/>
          <p:nvPr/>
        </p:nvSpPr>
        <p:spPr>
          <a:xfrm>
            <a:off x="251460" y="2155825"/>
            <a:ext cx="8281035" cy="6477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ID" sz="2400" dirty="0">
                <a:sym typeface="+mn-ea"/>
              </a:rPr>
              <a:t>Bekerja secara spesifik</a:t>
            </a:r>
            <a:r>
              <a:rPr lang="en-US" altLang="en-ID" sz="2400" dirty="0">
                <a:sym typeface="+mn-ea"/>
              </a:rPr>
              <a:t>.</a:t>
            </a:r>
            <a:endParaRPr lang="en-US" sz="2400"/>
          </a:p>
        </p:txBody>
      </p:sp>
      <p:sp>
        <p:nvSpPr>
          <p:cNvPr id="9" name="Rounded Rectangle 8"/>
          <p:cNvSpPr/>
          <p:nvPr/>
        </p:nvSpPr>
        <p:spPr>
          <a:xfrm>
            <a:off x="391160" y="2803525"/>
            <a:ext cx="8281035" cy="6477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ID" sz="2400" dirty="0">
                <a:sym typeface="+mn-ea"/>
              </a:rPr>
              <a:t>Bekerja secara bolak-balik (</a:t>
            </a:r>
            <a:r>
              <a:rPr lang="en-ID" sz="2400" i="1" dirty="0">
                <a:sym typeface="+mn-ea"/>
              </a:rPr>
              <a:t>reversible</a:t>
            </a:r>
            <a:r>
              <a:rPr lang="en-ID" sz="2400" dirty="0">
                <a:sym typeface="+mn-ea"/>
              </a:rPr>
              <a:t>)</a:t>
            </a:r>
            <a:r>
              <a:rPr lang="en-US" altLang="en-ID" sz="2400" dirty="0">
                <a:sym typeface="+mn-ea"/>
              </a:rPr>
              <a:t>.</a:t>
            </a:r>
            <a:endParaRPr lang="en-US" sz="2400"/>
          </a:p>
        </p:txBody>
      </p:sp>
      <p:sp>
        <p:nvSpPr>
          <p:cNvPr id="10" name="Rounded Rectangle 9"/>
          <p:cNvSpPr/>
          <p:nvPr/>
        </p:nvSpPr>
        <p:spPr>
          <a:xfrm>
            <a:off x="539750" y="3451225"/>
            <a:ext cx="8281035" cy="6477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ID" sz="2400" dirty="0">
                <a:sym typeface="+mn-ea"/>
              </a:rPr>
              <a:t>Diperlukan dalam jumlah sedikit</a:t>
            </a:r>
            <a:r>
              <a:rPr lang="en-US" altLang="en-ID" sz="2400" dirty="0">
                <a:sym typeface="+mn-ea"/>
              </a:rPr>
              <a:t>.</a:t>
            </a:r>
            <a:endParaRPr lang="en-US" sz="2400"/>
          </a:p>
        </p:txBody>
      </p:sp>
      <p:sp>
        <p:nvSpPr>
          <p:cNvPr id="11" name="Rounded Rectangle 10"/>
          <p:cNvSpPr/>
          <p:nvPr/>
        </p:nvSpPr>
        <p:spPr>
          <a:xfrm>
            <a:off x="654685" y="4098925"/>
            <a:ext cx="8281035" cy="6477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ID" sz="2400" dirty="0">
                <a:sym typeface="+mn-ea"/>
              </a:rPr>
              <a:t>Dapat bereaksi dengan substrat asam atau basa</a:t>
            </a:r>
            <a:r>
              <a:rPr lang="en-US" altLang="en-ID" sz="2400" dirty="0">
                <a:sym typeface="+mn-ea"/>
              </a:rPr>
              <a:t>.</a:t>
            </a:r>
            <a:endParaRPr lang="en-US" sz="2400"/>
          </a:p>
        </p:txBody>
      </p:sp>
      <p:sp>
        <p:nvSpPr>
          <p:cNvPr id="12" name="Rounded Rectangle 11"/>
          <p:cNvSpPr/>
          <p:nvPr/>
        </p:nvSpPr>
        <p:spPr>
          <a:xfrm>
            <a:off x="755650" y="4746625"/>
            <a:ext cx="8281035" cy="6477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ID" sz="2400" dirty="0">
                <a:sym typeface="+mn-ea"/>
              </a:rPr>
              <a:t>Berupa koloid</a:t>
            </a:r>
            <a:r>
              <a:rPr lang="en-US" altLang="en-ID" sz="2400" dirty="0">
                <a:sym typeface="+mn-ea"/>
              </a:rPr>
              <a:t>.</a:t>
            </a:r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862965" y="5394325"/>
            <a:ext cx="8281035" cy="6477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ID" sz="2400" dirty="0">
                <a:sym typeface="+mn-ea"/>
              </a:rPr>
              <a:t>Dapat digunakan berulang kali</a:t>
            </a:r>
            <a:r>
              <a:rPr lang="en-US" altLang="en-ID" sz="2400" dirty="0">
                <a:sym typeface="+mn-ea"/>
              </a:rPr>
              <a:t>.</a:t>
            </a:r>
            <a:endParaRPr lang="en-US" sz="2400"/>
          </a:p>
        </p:txBody>
      </p:sp>
    </p:spTree>
  </p:cSld>
  <p:clrMapOvr>
    <a:masterClrMapping/>
  </p:clrMapOvr>
  <p:transition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bldLvl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ID" sz="3200" b="1" dirty="0"/>
              <a:t>    Mekanisme Kerja Enzim</a:t>
            </a:r>
            <a:endParaRPr lang="en-US" sz="3200" b="1" dirty="0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699792" y="6453336"/>
            <a:ext cx="1584176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2" action="ppaction://hlinksldjump"/>
              </a:rPr>
              <a:t>Kembali ke daftar isi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427855" y="6453505"/>
            <a:ext cx="180594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3" action="ppaction://hlinksldjump"/>
              </a:rPr>
              <a:t>Kembali ke awal bab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539750" y="6381750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460432" y="6381750"/>
            <a:ext cx="211138" cy="2159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248410"/>
            <a:ext cx="6705600" cy="45040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39340" y="5601970"/>
            <a:ext cx="4464685" cy="5041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Grafik Energi Aktivasi Enzim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ID" sz="3200" b="1" dirty="0"/>
              <a:t>    Mekanisme Kerja Enzim</a:t>
            </a:r>
            <a:endParaRPr lang="en-US" sz="3200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4294967295"/>
          </p:nvPr>
        </p:nvSpPr>
        <p:spPr>
          <a:xfrm>
            <a:off x="252095" y="1338580"/>
            <a:ext cx="8317865" cy="467614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ID" sz="2800" i="1" dirty="0"/>
              <a:t>Lock and Key Theory </a:t>
            </a:r>
            <a:r>
              <a:rPr lang="en-ID" sz="2800" dirty="0"/>
              <a:t>(Teori Gembok dan Kunci)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ID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ID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ID" dirty="0"/>
          </a:p>
          <a:p>
            <a:pPr eaLnBrk="1" hangingPunct="1"/>
            <a:r>
              <a:rPr lang="en-ID" sz="2800" i="1" dirty="0"/>
              <a:t>Induced Fit Theory</a:t>
            </a:r>
            <a:r>
              <a:rPr lang="en-ID" sz="2800" dirty="0"/>
              <a:t> (Teori Ketepatan Induksi)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ID" sz="2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ID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l="27728" t="46140" r="42752" b="36360"/>
          <a:stretch>
            <a:fillRect/>
          </a:stretch>
        </p:blipFill>
        <p:spPr bwMode="auto">
          <a:xfrm>
            <a:off x="1814195" y="1936750"/>
            <a:ext cx="4940300" cy="16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 cstate="print"/>
          <a:srcRect l="27638" t="68353" r="32111" b="12762"/>
          <a:stretch>
            <a:fillRect/>
          </a:stretch>
        </p:blipFill>
        <p:spPr bwMode="auto">
          <a:xfrm>
            <a:off x="1814195" y="4170680"/>
            <a:ext cx="4785995" cy="170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699792" y="6453336"/>
            <a:ext cx="1584176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5" action="ppaction://hlinksldjump"/>
              </a:rPr>
              <a:t>Kembali ke daftar isi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427855" y="6453505"/>
            <a:ext cx="177419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6" action="ppaction://hlinksldjump"/>
              </a:rPr>
              <a:t>Kembali ke awal bab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539750" y="6381750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460432" y="6381750"/>
            <a:ext cx="211138" cy="2159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485775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ID" altLang="en-US" sz="3200" b="1" dirty="0"/>
              <a:t>Faktor-Faktor yang Memengaruhi Kerja Enzim</a:t>
            </a:r>
            <a:endParaRPr 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16494" t="10045" r="53909" b="50070"/>
          <a:stretch>
            <a:fillRect/>
          </a:stretch>
        </p:blipFill>
        <p:spPr>
          <a:xfrm>
            <a:off x="179512" y="1268760"/>
            <a:ext cx="2865438" cy="197802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50995" t="10496" r="23075" b="48737"/>
          <a:stretch>
            <a:fillRect/>
          </a:stretch>
        </p:blipFill>
        <p:spPr>
          <a:xfrm>
            <a:off x="3275856" y="1303338"/>
            <a:ext cx="2546350" cy="1978025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2699792" y="6453336"/>
            <a:ext cx="1584176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4" action="ppaction://hlinksldjump"/>
              </a:rPr>
              <a:t>Kembali ke daftar isi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427855" y="6453505"/>
            <a:ext cx="1694815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92D050"/>
                </a:solidFill>
                <a:hlinkClick r:id="rId5" action="ppaction://hlinksldjump"/>
              </a:rPr>
              <a:t>Kembali ke awal  bab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539750" y="6381750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16210" t="53173" r="53937" b="5903"/>
          <a:stretch>
            <a:fillRect/>
          </a:stretch>
        </p:blipFill>
        <p:spPr>
          <a:xfrm>
            <a:off x="320675" y="3839845"/>
            <a:ext cx="2865120" cy="1903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rcRect l="51013" t="51263" r="22614" b="5487"/>
          <a:stretch>
            <a:fillRect/>
          </a:stretch>
        </p:blipFill>
        <p:spPr>
          <a:xfrm>
            <a:off x="6122670" y="1303655"/>
            <a:ext cx="2863850" cy="1978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2670" y="3839845"/>
            <a:ext cx="2787650" cy="190436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4395" y="3353435"/>
            <a:ext cx="1757680" cy="34163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Suhu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27450" y="3353435"/>
            <a:ext cx="1880870" cy="34163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Konsentrasi Enzim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14160" y="3353435"/>
            <a:ext cx="1918335" cy="34163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Konsentrasi Substrat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4395" y="5815965"/>
            <a:ext cx="1757680" cy="34163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51625" y="5815965"/>
            <a:ext cx="1880870" cy="34163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Inhibitor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27450" y="5815965"/>
            <a:ext cx="1880870" cy="34163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Aktivitor</a:t>
            </a:r>
          </a:p>
        </p:txBody>
      </p:sp>
      <p:pic>
        <p:nvPicPr>
          <p:cNvPr id="18" name="Picture 17" descr="Ion Ca"/>
          <p:cNvPicPr>
            <a:picLocks noChangeAspect="1"/>
          </p:cNvPicPr>
          <p:nvPr/>
        </p:nvPicPr>
        <p:blipFill>
          <a:blip r:embed="rId8" cstate="print"/>
          <a:srcRect l="16606" t="21422" r="36260" b="25867"/>
          <a:stretch>
            <a:fillRect/>
          </a:stretch>
        </p:blipFill>
        <p:spPr>
          <a:xfrm>
            <a:off x="3727450" y="3942080"/>
            <a:ext cx="987425" cy="915670"/>
          </a:xfrm>
          <a:prstGeom prst="ellipse">
            <a:avLst/>
          </a:prstGeom>
        </p:spPr>
      </p:pic>
      <p:pic>
        <p:nvPicPr>
          <p:cNvPr id="19" name="Picture 18" descr="ion Cl"/>
          <p:cNvPicPr>
            <a:picLocks noChangeAspect="1"/>
          </p:cNvPicPr>
          <p:nvPr/>
        </p:nvPicPr>
        <p:blipFill>
          <a:blip r:embed="rId9" cstate="print"/>
          <a:srcRect l="13040" t="14933" r="15971" b="15124"/>
          <a:stretch>
            <a:fillRect/>
          </a:stretch>
        </p:blipFill>
        <p:spPr>
          <a:xfrm>
            <a:off x="4652645" y="4043680"/>
            <a:ext cx="859155" cy="814070"/>
          </a:xfrm>
          <a:prstGeom prst="ellipse">
            <a:avLst/>
          </a:prstGeom>
        </p:spPr>
      </p:pic>
      <p:pic>
        <p:nvPicPr>
          <p:cNvPr id="20" name="Picture 19" descr="Ion Mg"/>
          <p:cNvPicPr>
            <a:picLocks noChangeAspect="1"/>
          </p:cNvPicPr>
          <p:nvPr/>
        </p:nvPicPr>
        <p:blipFill>
          <a:blip r:embed="rId10" cstate="print"/>
          <a:srcRect l="23129" t="29237" r="34422" b="30161"/>
          <a:stretch>
            <a:fillRect/>
          </a:stretch>
        </p:blipFill>
        <p:spPr>
          <a:xfrm>
            <a:off x="4284345" y="4718050"/>
            <a:ext cx="792480" cy="64198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0000">
        <p:wipe dir="r"/>
      </p:transition>
    </mc:Choice>
    <mc:Fallback xmlns="">
      <p:transition advTm="20000">
        <p:wipe dir="r"/>
      </p:transition>
    </mc:Fallback>
  </mc:AlternateContent>
</p:sld>
</file>

<file path=ppt/theme/theme1.xml><?xml version="1.0" encoding="utf-8"?>
<a:theme xmlns:a="http://schemas.openxmlformats.org/drawingml/2006/main" name="PPT BIOLOGI Kelas XI Smt 1 EDIT MEI">
  <a:themeElements>
    <a:clrScheme name="Custom 1">
      <a:dk1>
        <a:sysClr val="windowText" lastClr="000000"/>
      </a:dk1>
      <a:lt1>
        <a:sysClr val="window" lastClr="FFFFFF"/>
      </a:lt1>
      <a:dk2>
        <a:srgbClr val="00B0F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192</Words>
  <Application>Microsoft Office PowerPoint</Application>
  <PresentationFormat>On-screen Show (4:3)</PresentationFormat>
  <Paragraphs>51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PPT BIOLOGI Kelas XI Smt 1 EDIT MEI</vt:lpstr>
      <vt:lpstr>METABOLISME SEL </vt:lpstr>
      <vt:lpstr>A. Enzim </vt:lpstr>
      <vt:lpstr>1. Komponen Enzim</vt:lpstr>
      <vt:lpstr>2. Sifat-sifat Enzim</vt:lpstr>
      <vt:lpstr>    Mekanisme Kerja Enzim</vt:lpstr>
      <vt:lpstr>    Mekanisme Kerja Enzim</vt:lpstr>
      <vt:lpstr>Faktor-Faktor yang Memengaruhi Kerja Enzim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Azure</dc:creator>
  <cp:lastModifiedBy>lucius bekti</cp:lastModifiedBy>
  <cp:revision>484</cp:revision>
  <dcterms:created xsi:type="dcterms:W3CDTF">2018-05-09T07:05:00Z</dcterms:created>
  <dcterms:modified xsi:type="dcterms:W3CDTF">2020-08-06T01:52:09Z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